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3CA"/>
          </a:solidFill>
        </a:fill>
      </a:tcStyle>
    </a:wholeTbl>
    <a:band2H>
      <a:tcTxStyle b="def" i="def"/>
      <a:tcStyle>
        <a:tcBdr/>
        <a:fill>
          <a:solidFill>
            <a:srgbClr val="FCEA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5E2"/>
          </a:solidFill>
        </a:fill>
      </a:tcStyle>
    </a:wholeTbl>
    <a:band2H>
      <a:tcTxStyle b="def" i="def"/>
      <a:tcStyle>
        <a:tcBdr/>
        <a:fill>
          <a:solidFill>
            <a:srgbClr val="E8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;p2"/>
          <p:cNvSpPr/>
          <p:nvPr/>
        </p:nvSpPr>
        <p:spPr>
          <a:xfrm>
            <a:off x="7007735" y="3176888"/>
            <a:ext cx="562203" cy="3"/>
          </a:xfrm>
          <a:prstGeom prst="line">
            <a:avLst/>
          </a:prstGeom>
          <a:ln w="76200">
            <a:solidFill>
              <a:srgbClr val="B3A77D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" name="Google Shape;11;p2"/>
          <p:cNvSpPr/>
          <p:nvPr/>
        </p:nvSpPr>
        <p:spPr>
          <a:xfrm>
            <a:off x="1575033" y="3158251"/>
            <a:ext cx="562204" cy="3"/>
          </a:xfrm>
          <a:prstGeom prst="line">
            <a:avLst/>
          </a:prstGeom>
          <a:ln w="76200">
            <a:solidFill>
              <a:srgbClr val="B3A77D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6" name="Google Shape;12;p2"/>
          <p:cNvGrpSpPr/>
          <p:nvPr/>
        </p:nvGrpSpPr>
        <p:grpSpPr>
          <a:xfrm>
            <a:off x="1004142" y="1023293"/>
            <a:ext cx="7136673" cy="152406"/>
            <a:chOff x="0" y="-1"/>
            <a:chExt cx="7136672" cy="152405"/>
          </a:xfrm>
        </p:grpSpPr>
        <p:sp>
          <p:nvSpPr>
            <p:cNvPr id="14" name="Google Shape;13;p2"/>
            <p:cNvSpPr/>
            <p:nvPr/>
          </p:nvSpPr>
          <p:spPr>
            <a:xfrm flipH="1" flipV="1">
              <a:off x="-2" y="-2"/>
              <a:ext cx="7136675" cy="4"/>
            </a:xfrm>
            <a:prstGeom prst="line">
              <a:avLst/>
            </a:prstGeom>
            <a:noFill/>
            <a:ln w="762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5" name="Google Shape;14;p2"/>
            <p:cNvSpPr/>
            <p:nvPr/>
          </p:nvSpPr>
          <p:spPr>
            <a:xfrm flipH="1" flipV="1">
              <a:off x="-2" y="152401"/>
              <a:ext cx="7136675" cy="3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" name="Google Shape;15;p2"/>
          <p:cNvGrpSpPr/>
          <p:nvPr/>
        </p:nvGrpSpPr>
        <p:grpSpPr>
          <a:xfrm>
            <a:off x="1004151" y="3969097"/>
            <a:ext cx="7136671" cy="152405"/>
            <a:chOff x="0" y="-1"/>
            <a:chExt cx="7136669" cy="152404"/>
          </a:xfrm>
        </p:grpSpPr>
        <p:sp>
          <p:nvSpPr>
            <p:cNvPr id="17" name="Google Shape;16;p2"/>
            <p:cNvSpPr/>
            <p:nvPr/>
          </p:nvSpPr>
          <p:spPr>
            <a:xfrm>
              <a:off x="0" y="152402"/>
              <a:ext cx="7136671" cy="2"/>
            </a:xfrm>
            <a:prstGeom prst="line">
              <a:avLst/>
            </a:prstGeom>
            <a:noFill/>
            <a:ln w="762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8" name="Google Shape;17;p2"/>
            <p:cNvSpPr/>
            <p:nvPr/>
          </p:nvSpPr>
          <p:spPr>
            <a:xfrm>
              <a:off x="0" y="-2"/>
              <a:ext cx="7136671" cy="2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20" name="Texte du titre"/>
          <p:cNvSpPr txBox="1"/>
          <p:nvPr>
            <p:ph type="title"/>
          </p:nvPr>
        </p:nvSpPr>
        <p:spPr>
          <a:xfrm>
            <a:off x="1004150" y="1751764"/>
            <a:ext cx="7136701" cy="1022401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pPr/>
            <a:r>
              <a:t>Texte du titre</a:t>
            </a:r>
          </a:p>
        </p:txBody>
      </p:sp>
      <p:sp>
        <p:nvSpPr>
          <p:cNvPr id="21" name="Texte niveau 1…"/>
          <p:cNvSpPr txBox="1"/>
          <p:nvPr>
            <p:ph type="body" sz="quarter" idx="1"/>
          </p:nvPr>
        </p:nvSpPr>
        <p:spPr>
          <a:xfrm>
            <a:off x="2137224" y="2850039"/>
            <a:ext cx="4870502" cy="792603"/>
          </a:xfrm>
          <a:prstGeom prst="rect">
            <a:avLst/>
          </a:prstGeom>
        </p:spPr>
        <p:txBody>
          <a:bodyPr/>
          <a:lstStyle>
            <a:lvl1pPr marL="114300" indent="0" algn="ctr">
              <a:lnSpc>
                <a:spcPct val="100000"/>
              </a:lnSpc>
              <a:buClrTx/>
              <a:buSzTx/>
              <a:buFontTx/>
              <a:buNone/>
              <a:defRPr sz="2400"/>
            </a:lvl1pPr>
            <a:lvl2pPr marL="114300" indent="114300" algn="ctr">
              <a:lnSpc>
                <a:spcPct val="100000"/>
              </a:lnSpc>
              <a:buClrTx/>
              <a:buSzTx/>
              <a:buFontTx/>
              <a:buNone/>
              <a:defRPr sz="2400"/>
            </a:lvl2pPr>
            <a:lvl3pPr marL="114300" indent="114300" algn="ctr">
              <a:lnSpc>
                <a:spcPct val="100000"/>
              </a:lnSpc>
              <a:buClrTx/>
              <a:buSzTx/>
              <a:buFontTx/>
              <a:buNone/>
              <a:defRPr sz="2400"/>
            </a:lvl3pPr>
            <a:lvl4pPr marL="114300" indent="114300" algn="ctr">
              <a:lnSpc>
                <a:spcPct val="100000"/>
              </a:lnSpc>
              <a:buClrTx/>
              <a:buSzTx/>
              <a:buFontTx/>
              <a:buNone/>
              <a:defRPr sz="2400"/>
            </a:lvl4pPr>
            <a:lvl5pPr marL="114300" indent="114300" algn="ctr">
              <a:lnSpc>
                <a:spcPct val="100000"/>
              </a:lnSpc>
              <a:buClrTx/>
              <a:buSzTx/>
              <a:buFont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56;p11"/>
          <p:cNvSpPr/>
          <p:nvPr/>
        </p:nvSpPr>
        <p:spPr>
          <a:xfrm>
            <a:off x="-75" y="5045700"/>
            <a:ext cx="9144001" cy="97803"/>
          </a:xfrm>
          <a:prstGeom prst="rect">
            <a:avLst/>
          </a:prstGeom>
          <a:solidFill>
            <a:srgbClr val="B3A77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3" name="xx%"/>
          <p:cNvSpPr txBox="1"/>
          <p:nvPr>
            <p:ph type="title" hasCustomPrompt="1"/>
          </p:nvPr>
        </p:nvSpPr>
        <p:spPr>
          <a:xfrm>
            <a:off x="311698" y="1304850"/>
            <a:ext cx="8520604" cy="1538400"/>
          </a:xfrm>
          <a:prstGeom prst="rect">
            <a:avLst/>
          </a:prstGeom>
        </p:spPr>
        <p:txBody>
          <a:bodyPr anchor="ctr"/>
          <a:lstStyle>
            <a:lvl1pPr algn="ctr">
              <a:defRPr sz="13000">
                <a:solidFill>
                  <a:schemeClr val="accent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4" name="Texte niveau 1…"/>
          <p:cNvSpPr txBox="1"/>
          <p:nvPr>
            <p:ph type="body" sz="quarter" idx="1"/>
          </p:nvPr>
        </p:nvSpPr>
        <p:spPr>
          <a:xfrm>
            <a:off x="311698" y="2995650"/>
            <a:ext cx="8520604" cy="1071603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2;p3"/>
          <p:cNvSpPr/>
          <p:nvPr/>
        </p:nvSpPr>
        <p:spPr>
          <a:xfrm>
            <a:off x="-50" y="2571899"/>
            <a:ext cx="9144001" cy="257160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" name="Texte du titre"/>
          <p:cNvSpPr txBox="1"/>
          <p:nvPr>
            <p:ph type="title"/>
          </p:nvPr>
        </p:nvSpPr>
        <p:spPr>
          <a:xfrm>
            <a:off x="311698" y="814799"/>
            <a:ext cx="8571304" cy="942003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9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8" name="Texte niveau 1…"/>
          <p:cNvSpPr txBox="1"/>
          <p:nvPr>
            <p:ph type="body" sz="half" idx="1"/>
          </p:nvPr>
        </p:nvSpPr>
        <p:spPr>
          <a:xfrm>
            <a:off x="311698" y="1266175"/>
            <a:ext cx="3999904" cy="33027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Google Shape;33;p5"/>
          <p:cNvSpPr txBox="1"/>
          <p:nvPr>
            <p:ph type="body" sz="half" idx="21"/>
          </p:nvPr>
        </p:nvSpPr>
        <p:spPr>
          <a:xfrm>
            <a:off x="4832397" y="1266175"/>
            <a:ext cx="3999905" cy="33027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du titre"/>
          <p:cNvSpPr txBox="1"/>
          <p:nvPr>
            <p:ph type="title"/>
          </p:nvPr>
        </p:nvSpPr>
        <p:spPr>
          <a:xfrm>
            <a:off x="311698" y="555600"/>
            <a:ext cx="2808004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Texte du titre</a:t>
            </a:r>
          </a:p>
        </p:txBody>
      </p:sp>
      <p:sp>
        <p:nvSpPr>
          <p:cNvPr id="66" name="Texte niveau 1…"/>
          <p:cNvSpPr txBox="1"/>
          <p:nvPr>
            <p:ph type="body" sz="quarter" idx="1"/>
          </p:nvPr>
        </p:nvSpPr>
        <p:spPr>
          <a:xfrm>
            <a:off x="311698" y="1389598"/>
            <a:ext cx="2808004" cy="3179404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e du titre"/>
          <p:cNvSpPr txBox="1"/>
          <p:nvPr>
            <p:ph type="title"/>
          </p:nvPr>
        </p:nvSpPr>
        <p:spPr>
          <a:xfrm>
            <a:off x="490250" y="526348"/>
            <a:ext cx="5613602" cy="4090804"/>
          </a:xfrm>
          <a:prstGeom prst="rect">
            <a:avLst/>
          </a:prstGeom>
        </p:spPr>
        <p:txBody>
          <a:bodyPr anchor="ctr"/>
          <a:lstStyle>
            <a:lvl1pPr>
              <a:defRPr b="0" sz="5400">
                <a:solidFill>
                  <a:srgbClr val="695D46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7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3" name="Google Shape;47;p9"/>
          <p:cNvSpPr/>
          <p:nvPr/>
        </p:nvSpPr>
        <p:spPr>
          <a:xfrm>
            <a:off x="5029675" y="4495498"/>
            <a:ext cx="468303" cy="3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4" name="Texte du titre"/>
          <p:cNvSpPr txBox="1"/>
          <p:nvPr>
            <p:ph type="title"/>
          </p:nvPr>
        </p:nvSpPr>
        <p:spPr>
          <a:xfrm>
            <a:off x="265500" y="1039675"/>
            <a:ext cx="4045200" cy="1675802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Texte du titre</a:t>
            </a:r>
          </a:p>
        </p:txBody>
      </p:sp>
      <p:sp>
        <p:nvSpPr>
          <p:cNvPr id="85" name="Texte niveau 1…"/>
          <p:cNvSpPr txBox="1"/>
          <p:nvPr>
            <p:ph type="body" sz="quarter" idx="1"/>
          </p:nvPr>
        </p:nvSpPr>
        <p:spPr>
          <a:xfrm>
            <a:off x="265500" y="2726875"/>
            <a:ext cx="4045200" cy="1235101"/>
          </a:xfrm>
          <a:prstGeom prst="rect">
            <a:avLst/>
          </a:prstGeom>
        </p:spPr>
        <p:txBody>
          <a:bodyPr/>
          <a:lstStyle>
            <a:lvl1pPr marL="114300" indent="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1143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1143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1143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1143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6" name="Google Shape;50;p9"/>
          <p:cNvSpPr txBox="1"/>
          <p:nvPr>
            <p:ph type="body" sz="half" idx="21"/>
          </p:nvPr>
        </p:nvSpPr>
        <p:spPr>
          <a:xfrm>
            <a:off x="4939500" y="724199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8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e niveau 1…"/>
          <p:cNvSpPr txBox="1"/>
          <p:nvPr>
            <p:ph type="body" sz="quarter" idx="1"/>
          </p:nvPr>
        </p:nvSpPr>
        <p:spPr>
          <a:xfrm>
            <a:off x="311698" y="4230725"/>
            <a:ext cx="5998804" cy="598803"/>
          </a:xfrm>
          <a:prstGeom prst="rect">
            <a:avLst/>
          </a:prstGeom>
        </p:spPr>
        <p:txBody>
          <a:bodyPr anchor="ctr"/>
          <a:lstStyle>
            <a:lvl1pPr marL="0" indent="228600">
              <a:lnSpc>
                <a:spcPct val="100000"/>
              </a:lnSpc>
              <a:buClrTx/>
              <a:buSzTx/>
              <a:buFontTx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1369784" indent="-544284">
              <a:lnSpc>
                <a:spcPct val="100000"/>
              </a:lnSpc>
              <a:buClrTx/>
              <a:buSzPts val="2400"/>
              <a:buFontTx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826984" indent="-544284">
              <a:lnSpc>
                <a:spcPct val="100000"/>
              </a:lnSpc>
              <a:buClrTx/>
              <a:buSzPts val="2400"/>
              <a:buFontTx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2284184" indent="-544284">
              <a:lnSpc>
                <a:spcPct val="100000"/>
              </a:lnSpc>
              <a:buClrTx/>
              <a:buSzPts val="2400"/>
              <a:buFontTx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2741384" indent="-544284">
              <a:lnSpc>
                <a:spcPct val="100000"/>
              </a:lnSpc>
              <a:buClrTx/>
              <a:buSzPts val="2400"/>
              <a:buFontTx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4"/>
          <p:cNvSpPr/>
          <p:nvPr/>
        </p:nvSpPr>
        <p:spPr>
          <a:xfrm>
            <a:off x="-75" y="5045700"/>
            <a:ext cx="9144001" cy="9780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311698" y="445025"/>
            <a:ext cx="8520604" cy="707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4" name="Texte niveau 1…"/>
          <p:cNvSpPr txBox="1"/>
          <p:nvPr>
            <p:ph type="body" idx="1"/>
          </p:nvPr>
        </p:nvSpPr>
        <p:spPr>
          <a:xfrm>
            <a:off x="311698" y="1266325"/>
            <a:ext cx="8520604" cy="330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 txBox="1"/>
          <p:nvPr>
            <p:ph type="sldNum" sz="quarter" idx="2"/>
          </p:nvPr>
        </p:nvSpPr>
        <p:spPr>
          <a:xfrm>
            <a:off x="8684348" y="4692393"/>
            <a:ext cx="336810" cy="335247"/>
          </a:xfrm>
          <a:prstGeom prst="rect">
            <a:avLst/>
          </a:prstGeom>
          <a:ln w="12700">
            <a:miter lim="400000"/>
          </a:ln>
        </p:spPr>
        <p:txBody>
          <a:bodyPr wrap="none" lIns="91422" tIns="91422" rIns="91422" bIns="91422" anchor="ctr">
            <a:spAutoFit/>
          </a:bodyPr>
          <a:lstStyle>
            <a:lvl1pPr algn="r">
              <a:defRPr sz="1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chemeClr val="accent1"/>
          </a:solidFill>
          <a:uFillTx/>
          <a:latin typeface="PT Sans Narrow"/>
          <a:ea typeface="PT Sans Narrow"/>
          <a:cs typeface="PT Sans Narrow"/>
          <a:sym typeface="PT Sans Narrow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1pPr>
      <a:lvl2pPr marL="1005114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6pPr>
      <a:lvl7pPr marL="3291113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7pPr>
      <a:lvl8pPr marL="37483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8pPr>
      <a:lvl9pPr marL="42055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695D46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695D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.g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66;p13"/>
          <p:cNvSpPr txBox="1"/>
          <p:nvPr>
            <p:ph type="ctrTitle"/>
          </p:nvPr>
        </p:nvSpPr>
        <p:spPr>
          <a:xfrm>
            <a:off x="1004150" y="1751764"/>
            <a:ext cx="7136701" cy="1022401"/>
          </a:xfrm>
          <a:prstGeom prst="rect">
            <a:avLst/>
          </a:prstGeom>
        </p:spPr>
        <p:txBody>
          <a:bodyPr/>
          <a:lstStyle/>
          <a:p>
            <a:pPr/>
            <a:r>
              <a:t>Modèle du crystal parfait</a:t>
            </a:r>
          </a:p>
        </p:txBody>
      </p:sp>
      <p:sp>
        <p:nvSpPr>
          <p:cNvPr id="122" name="Google Shape;67;p13"/>
          <p:cNvSpPr txBox="1"/>
          <p:nvPr>
            <p:ph type="subTitle" sz="quarter" idx="1"/>
          </p:nvPr>
        </p:nvSpPr>
        <p:spPr>
          <a:xfrm>
            <a:off x="2137224" y="2850039"/>
            <a:ext cx="4870502" cy="792603"/>
          </a:xfrm>
          <a:prstGeom prst="rect">
            <a:avLst/>
          </a:prstGeom>
        </p:spPr>
        <p:txBody>
          <a:bodyPr/>
          <a:lstStyle>
            <a:lvl1pPr marL="0"/>
          </a:lstStyle>
          <a:p>
            <a:pPr/>
            <a:r>
              <a:t>Niveau :CPGE, MPSI 1ère année</a:t>
            </a:r>
          </a:p>
        </p:txBody>
      </p:sp>
      <p:sp>
        <p:nvSpPr>
          <p:cNvPr id="123" name="Google Shape;68;p13"/>
          <p:cNvSpPr txBox="1"/>
          <p:nvPr>
            <p:ph type="sldNum" sz="quarter" idx="4294967295"/>
          </p:nvPr>
        </p:nvSpPr>
        <p:spPr>
          <a:xfrm>
            <a:off x="8754974" y="4692391"/>
            <a:ext cx="266179" cy="335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46;p23"/>
          <p:cNvSpPr txBox="1"/>
          <p:nvPr>
            <p:ph type="title"/>
          </p:nvPr>
        </p:nvSpPr>
        <p:spPr>
          <a:xfrm>
            <a:off x="311699" y="445025"/>
            <a:ext cx="8520602" cy="707402"/>
          </a:xfrm>
          <a:prstGeom prst="rect">
            <a:avLst/>
          </a:prstGeom>
        </p:spPr>
        <p:txBody>
          <a:bodyPr/>
          <a:lstStyle/>
          <a:p>
            <a:pPr/>
            <a:r>
              <a:t>1.d) Compacité</a:t>
            </a:r>
          </a:p>
        </p:txBody>
      </p:sp>
      <p:sp>
        <p:nvSpPr>
          <p:cNvPr id="168" name="Google Shape;147;p23"/>
          <p:cNvSpPr txBox="1"/>
          <p:nvPr>
            <p:ph type="sldNum" sz="quarter" idx="4294967295"/>
          </p:nvPr>
        </p:nvSpPr>
        <p:spPr>
          <a:xfrm>
            <a:off x="8684346" y="4692391"/>
            <a:ext cx="336810" cy="335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9" name="Google Shape;148;p23" descr="Google Shape;148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875" y="1776272"/>
            <a:ext cx="2488951" cy="177060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Google Shape;149;p23"/>
          <p:cNvSpPr txBox="1"/>
          <p:nvPr/>
        </p:nvSpPr>
        <p:spPr>
          <a:xfrm>
            <a:off x="182800" y="3943224"/>
            <a:ext cx="3461100" cy="398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CFC avec le modèle des sphères dures</a:t>
            </a:r>
          </a:p>
        </p:txBody>
      </p:sp>
      <p:sp>
        <p:nvSpPr>
          <p:cNvPr id="171" name="Google Shape;150;p23"/>
          <p:cNvSpPr/>
          <p:nvPr/>
        </p:nvSpPr>
        <p:spPr>
          <a:xfrm flipV="1">
            <a:off x="3696899" y="2764549"/>
            <a:ext cx="1392903" cy="10803"/>
          </a:xfrm>
          <a:prstGeom prst="line">
            <a:avLst/>
          </a:prstGeom>
          <a:ln w="28575">
            <a:solidFill>
              <a:srgbClr val="695D46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72" name="Google Shape;151;p23" descr="Google Shape;151;p2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8875" y="1599538"/>
            <a:ext cx="2533651" cy="2124076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Google Shape;152;p23"/>
          <p:cNvSpPr txBox="1"/>
          <p:nvPr/>
        </p:nvSpPr>
        <p:spPr>
          <a:xfrm>
            <a:off x="6101600" y="3943224"/>
            <a:ext cx="1588203" cy="398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 algn="ctr"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Vue d’en face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68;p25"/>
          <p:cNvSpPr txBox="1"/>
          <p:nvPr>
            <p:ph type="title"/>
          </p:nvPr>
        </p:nvSpPr>
        <p:spPr>
          <a:xfrm>
            <a:off x="311699" y="445025"/>
            <a:ext cx="8520602" cy="707402"/>
          </a:xfrm>
          <a:prstGeom prst="rect">
            <a:avLst/>
          </a:prstGeom>
        </p:spPr>
        <p:txBody>
          <a:bodyPr/>
          <a:lstStyle/>
          <a:p>
            <a:pPr/>
            <a:r>
              <a:t>1.e) Sites interstitiels</a:t>
            </a:r>
          </a:p>
        </p:txBody>
      </p:sp>
      <p:sp>
        <p:nvSpPr>
          <p:cNvPr id="176" name="Google Shape;169;p25"/>
          <p:cNvSpPr txBox="1"/>
          <p:nvPr>
            <p:ph type="sldNum" sz="quarter" idx="4294967295"/>
          </p:nvPr>
        </p:nvSpPr>
        <p:spPr>
          <a:xfrm>
            <a:off x="8693709" y="4692391"/>
            <a:ext cx="327446" cy="335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7" name="Google Shape;170;p25"/>
          <p:cNvSpPr txBox="1"/>
          <p:nvPr/>
        </p:nvSpPr>
        <p:spPr>
          <a:xfrm>
            <a:off x="865025" y="3943224"/>
            <a:ext cx="1756799" cy="614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/>
          <a:p>
            <a:pPr algn="ctr"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Site tétraédrique</a:t>
            </a:r>
          </a:p>
          <a:p>
            <a:pPr algn="ctr"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(en bleu)</a:t>
            </a:r>
          </a:p>
        </p:txBody>
      </p:sp>
      <p:pic>
        <p:nvPicPr>
          <p:cNvPr id="178" name="Google Shape;171;p25" descr="Google Shape;171;p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300" y="1304825"/>
            <a:ext cx="2454432" cy="248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Google Shape;173;p25"/>
          <p:cNvSpPr txBox="1"/>
          <p:nvPr/>
        </p:nvSpPr>
        <p:spPr>
          <a:xfrm>
            <a:off x="5541078" y="1210897"/>
            <a:ext cx="1392903" cy="424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>
              <a:defRPr sz="16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Diamant</a:t>
            </a:r>
          </a:p>
        </p:txBody>
      </p:sp>
      <p:pic>
        <p:nvPicPr>
          <p:cNvPr id="180" name="960px-Diamond_structure.gif" descr="960px-Diamond_structure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7241" y="1440523"/>
            <a:ext cx="4203349" cy="3152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57;p24"/>
          <p:cNvSpPr txBox="1"/>
          <p:nvPr>
            <p:ph type="title"/>
          </p:nvPr>
        </p:nvSpPr>
        <p:spPr>
          <a:xfrm>
            <a:off x="311699" y="445025"/>
            <a:ext cx="8520602" cy="707402"/>
          </a:xfrm>
          <a:prstGeom prst="rect">
            <a:avLst/>
          </a:prstGeom>
        </p:spPr>
        <p:txBody>
          <a:bodyPr/>
          <a:lstStyle/>
          <a:p>
            <a:pPr/>
            <a:r>
              <a:t>1.e) Sites interstitiels</a:t>
            </a:r>
          </a:p>
        </p:txBody>
      </p:sp>
      <p:sp>
        <p:nvSpPr>
          <p:cNvPr id="183" name="Google Shape;158;p24"/>
          <p:cNvSpPr txBox="1"/>
          <p:nvPr>
            <p:ph type="sldNum" sz="quarter" idx="4294967295"/>
          </p:nvPr>
        </p:nvSpPr>
        <p:spPr>
          <a:xfrm>
            <a:off x="8684344" y="4692391"/>
            <a:ext cx="336810" cy="335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4" name="Google Shape;159;p24"/>
          <p:cNvSpPr txBox="1"/>
          <p:nvPr/>
        </p:nvSpPr>
        <p:spPr>
          <a:xfrm>
            <a:off x="865025" y="3943224"/>
            <a:ext cx="1756799" cy="398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Sites octaédriques</a:t>
            </a:r>
          </a:p>
        </p:txBody>
      </p:sp>
      <p:sp>
        <p:nvSpPr>
          <p:cNvPr id="185" name="Google Shape;160;p24"/>
          <p:cNvSpPr/>
          <p:nvPr/>
        </p:nvSpPr>
        <p:spPr>
          <a:xfrm flipV="1">
            <a:off x="3696899" y="2764549"/>
            <a:ext cx="1392903" cy="10803"/>
          </a:xfrm>
          <a:prstGeom prst="line">
            <a:avLst/>
          </a:prstGeom>
          <a:ln w="28575">
            <a:solidFill>
              <a:srgbClr val="695D46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6" name="Google Shape;161;p24"/>
          <p:cNvSpPr txBox="1"/>
          <p:nvPr/>
        </p:nvSpPr>
        <p:spPr>
          <a:xfrm>
            <a:off x="6101600" y="3943224"/>
            <a:ext cx="1588203" cy="398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 algn="ctr"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Vue en coupe</a:t>
            </a:r>
          </a:p>
        </p:txBody>
      </p:sp>
      <p:pic>
        <p:nvPicPr>
          <p:cNvPr id="187" name="Google Shape;162;p24" descr="Google Shape;162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800" y="1379824"/>
            <a:ext cx="2604817" cy="24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Google Shape;163;p24" descr="Google Shape;163;p2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4462" y="1251249"/>
            <a:ext cx="2922475" cy="248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79;p26"/>
          <p:cNvSpPr txBox="1"/>
          <p:nvPr>
            <p:ph type="sldNum" sz="quarter" idx="4294967295"/>
          </p:nvPr>
        </p:nvSpPr>
        <p:spPr>
          <a:xfrm>
            <a:off x="8684344" y="4692391"/>
            <a:ext cx="336810" cy="335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1" name="Google Shape;180;p26"/>
          <p:cNvSpPr txBox="1"/>
          <p:nvPr>
            <p:ph type="title"/>
          </p:nvPr>
        </p:nvSpPr>
        <p:spPr>
          <a:xfrm>
            <a:off x="311699" y="445025"/>
            <a:ext cx="8520602" cy="707402"/>
          </a:xfrm>
          <a:prstGeom prst="rect">
            <a:avLst/>
          </a:prstGeom>
        </p:spPr>
        <p:txBody>
          <a:bodyPr/>
          <a:lstStyle/>
          <a:p>
            <a:pPr/>
            <a:r>
              <a:t>2) Limites du modèle</a:t>
            </a:r>
          </a:p>
        </p:txBody>
      </p:sp>
      <p:sp>
        <p:nvSpPr>
          <p:cNvPr id="192" name="Google Shape;181;p26"/>
          <p:cNvSpPr txBox="1"/>
          <p:nvPr/>
        </p:nvSpPr>
        <p:spPr>
          <a:xfrm>
            <a:off x="2399400" y="1504350"/>
            <a:ext cx="4345201" cy="1481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/>
          <a:p>
            <a:pPr marL="457200" indent="-317500">
              <a:buClr>
                <a:srgbClr val="000000"/>
              </a:buClr>
              <a:buSzPts val="1400"/>
              <a:buFont typeface="Helvetica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Cristaux de taille finie → Effets de bords</a:t>
            </a:r>
          </a:p>
          <a:p>
            <a:pPr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Existence de différents défauts ponctuels :</a:t>
            </a:r>
          </a:p>
          <a:p>
            <a:pPr marL="457200" indent="-317500">
              <a:buClr>
                <a:srgbClr val="000000"/>
              </a:buClr>
              <a:buSzPts val="1400"/>
              <a:buFont typeface="Helvetica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Lacunes (manque un atome</a:t>
            </a:r>
          </a:p>
          <a:p>
            <a:pPr marL="457200" indent="-317500">
              <a:buClr>
                <a:srgbClr val="000000"/>
              </a:buClr>
              <a:buSzPts val="1400"/>
              <a:buFont typeface="Helvetica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Atomes pas à la bonne place</a:t>
            </a:r>
          </a:p>
          <a:p>
            <a:pPr marL="457200" indent="-317500">
              <a:buClr>
                <a:srgbClr val="000000"/>
              </a:buClr>
              <a:buSzPts val="1400"/>
              <a:buFont typeface="Helvetica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Impuretés (exemple du rubis et du saphir).</a:t>
            </a:r>
          </a:p>
        </p:txBody>
      </p:sp>
      <p:pic>
        <p:nvPicPr>
          <p:cNvPr id="193" name="Google Shape;182;p26" descr="Google Shape;182;p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8274" y="3232873"/>
            <a:ext cx="1821653" cy="1233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Google Shape;183;p26" descr="Google Shape;183;p26"/>
          <p:cNvPicPr>
            <a:picLocks noChangeAspect="1"/>
          </p:cNvPicPr>
          <p:nvPr/>
        </p:nvPicPr>
        <p:blipFill>
          <a:blip r:embed="rId3">
            <a:extLst/>
          </a:blip>
          <a:srcRect l="25423" t="22969" r="24784" b="21894"/>
          <a:stretch>
            <a:fillRect/>
          </a:stretch>
        </p:blipFill>
        <p:spPr>
          <a:xfrm>
            <a:off x="6000748" y="3065148"/>
            <a:ext cx="1416853" cy="156892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Google Shape;184;p26"/>
          <p:cNvSpPr txBox="1"/>
          <p:nvPr/>
        </p:nvSpPr>
        <p:spPr>
          <a:xfrm>
            <a:off x="1791947" y="4466375"/>
            <a:ext cx="714303" cy="398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Rubis</a:t>
            </a:r>
          </a:p>
        </p:txBody>
      </p:sp>
      <p:sp>
        <p:nvSpPr>
          <p:cNvPr id="196" name="Google Shape;185;p26"/>
          <p:cNvSpPr txBox="1"/>
          <p:nvPr/>
        </p:nvSpPr>
        <p:spPr>
          <a:xfrm>
            <a:off x="6268625" y="4466375"/>
            <a:ext cx="881101" cy="398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 algn="ctr"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Saphir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206;p29"/>
          <p:cNvSpPr txBox="1"/>
          <p:nvPr>
            <p:ph type="title"/>
          </p:nvPr>
        </p:nvSpPr>
        <p:spPr>
          <a:xfrm>
            <a:off x="311699" y="445025"/>
            <a:ext cx="8520602" cy="707402"/>
          </a:xfrm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199" name="Google Shape;207;p29"/>
          <p:cNvSpPr txBox="1"/>
          <p:nvPr>
            <p:ph type="sldNum" sz="quarter" idx="4294967295"/>
          </p:nvPr>
        </p:nvSpPr>
        <p:spPr>
          <a:xfrm>
            <a:off x="8684344" y="4692391"/>
            <a:ext cx="336810" cy="335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0" name="Google Shape;208;p29" descr="Google Shape;208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8475" y="1152425"/>
            <a:ext cx="3810003" cy="3295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90;p27"/>
          <p:cNvSpPr txBox="1"/>
          <p:nvPr>
            <p:ph type="title"/>
          </p:nvPr>
        </p:nvSpPr>
        <p:spPr>
          <a:xfrm>
            <a:off x="311699" y="445025"/>
            <a:ext cx="8520602" cy="707402"/>
          </a:xfrm>
          <a:prstGeom prst="rect">
            <a:avLst/>
          </a:prstGeom>
        </p:spPr>
        <p:txBody>
          <a:bodyPr/>
          <a:lstStyle/>
          <a:p>
            <a:pPr/>
            <a:r>
              <a:t>II.1) Types de cristaux</a:t>
            </a:r>
          </a:p>
        </p:txBody>
      </p:sp>
      <p:sp>
        <p:nvSpPr>
          <p:cNvPr id="203" name="Google Shape;191;p27"/>
          <p:cNvSpPr txBox="1"/>
          <p:nvPr>
            <p:ph type="sldNum" sz="quarter" idx="4294967295"/>
          </p:nvPr>
        </p:nvSpPr>
        <p:spPr>
          <a:xfrm>
            <a:off x="8684344" y="4692391"/>
            <a:ext cx="336810" cy="335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4" name="Google Shape;192;p27" descr="Google Shape;192;p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5437" y="1152425"/>
            <a:ext cx="5493133" cy="3686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13;p30"/>
          <p:cNvSpPr txBox="1"/>
          <p:nvPr>
            <p:ph type="title"/>
          </p:nvPr>
        </p:nvSpPr>
        <p:spPr>
          <a:xfrm>
            <a:off x="311699" y="445025"/>
            <a:ext cx="8520602" cy="707402"/>
          </a:xfrm>
          <a:prstGeom prst="rect">
            <a:avLst/>
          </a:prstGeom>
        </p:spPr>
        <p:txBody>
          <a:bodyPr/>
          <a:lstStyle/>
          <a:p>
            <a:pPr defTabSz="740662">
              <a:defRPr sz="2900"/>
            </a:pPr>
            <a:r>
              <a:t>Bonus : Calcul de r</a:t>
            </a:r>
            <a:r>
              <a:rPr baseline="-29455"/>
              <a:t>t</a:t>
            </a:r>
            <a:r>
              <a:t> (sites tétraédriques).</a:t>
            </a:r>
          </a:p>
        </p:txBody>
      </p:sp>
      <p:sp>
        <p:nvSpPr>
          <p:cNvPr id="207" name="Google Shape;214;p30"/>
          <p:cNvSpPr txBox="1"/>
          <p:nvPr>
            <p:ph type="sldNum" sz="quarter" idx="4294967295"/>
          </p:nvPr>
        </p:nvSpPr>
        <p:spPr>
          <a:xfrm>
            <a:off x="8684344" y="4692391"/>
            <a:ext cx="336810" cy="335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8" name="Google Shape;215;p30" descr="Google Shape;215;p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848" y="1638200"/>
            <a:ext cx="2996878" cy="251707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Google Shape;216;p30"/>
          <p:cNvSpPr/>
          <p:nvPr/>
        </p:nvSpPr>
        <p:spPr>
          <a:xfrm flipV="1">
            <a:off x="4042200" y="3059824"/>
            <a:ext cx="1059601" cy="12003"/>
          </a:xfrm>
          <a:prstGeom prst="line">
            <a:avLst/>
          </a:prstGeom>
          <a:ln w="38100">
            <a:solidFill>
              <a:srgbClr val="695D46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10" name="Google Shape;217;p30" descr="Google Shape;217;p3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70875" y="1789475"/>
            <a:ext cx="3409953" cy="2552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73;p14"/>
          <p:cNvSpPr txBox="1"/>
          <p:nvPr>
            <p:ph type="title"/>
          </p:nvPr>
        </p:nvSpPr>
        <p:spPr>
          <a:xfrm>
            <a:off x="311699" y="445025"/>
            <a:ext cx="8520602" cy="707402"/>
          </a:xfrm>
          <a:prstGeom prst="rect">
            <a:avLst/>
          </a:prstGeom>
        </p:spPr>
        <p:txBody>
          <a:bodyPr/>
          <a:lstStyle/>
          <a:p>
            <a:pPr/>
            <a:r>
              <a:t>Pré-requis</a:t>
            </a:r>
          </a:p>
        </p:txBody>
      </p:sp>
      <p:sp>
        <p:nvSpPr>
          <p:cNvPr id="126" name="Google Shape;74;p14"/>
          <p:cNvSpPr txBox="1"/>
          <p:nvPr>
            <p:ph type="body" sz="half" idx="1"/>
          </p:nvPr>
        </p:nvSpPr>
        <p:spPr>
          <a:xfrm>
            <a:off x="311699" y="1952125"/>
            <a:ext cx="8520602" cy="1873502"/>
          </a:xfrm>
          <a:prstGeom prst="rect">
            <a:avLst/>
          </a:prstGeom>
        </p:spPr>
        <p:txBody>
          <a:bodyPr/>
          <a:lstStyle/>
          <a:p>
            <a:pPr/>
            <a:r>
              <a:t>Etats physiques de la matière :  (gaz, liquide, solide cristallin, solide amorphe et solide semi cristallin) </a:t>
            </a:r>
          </a:p>
          <a:p>
            <a:pPr/>
            <a:r>
              <a:t>Nature des liaisons chimiques (covalente, ionique,…), interactions intermoléculaires (Van der Waals, liaison hydrogène)</a:t>
            </a:r>
          </a:p>
        </p:txBody>
      </p:sp>
      <p:sp>
        <p:nvSpPr>
          <p:cNvPr id="127" name="Google Shape;75;p14"/>
          <p:cNvSpPr txBox="1"/>
          <p:nvPr>
            <p:ph type="sldNum" sz="quarter" idx="4294967295"/>
          </p:nvPr>
        </p:nvSpPr>
        <p:spPr>
          <a:xfrm>
            <a:off x="8754974" y="4692391"/>
            <a:ext cx="266179" cy="335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80;p15"/>
          <p:cNvSpPr txBox="1"/>
          <p:nvPr>
            <p:ph type="title"/>
          </p:nvPr>
        </p:nvSpPr>
        <p:spPr>
          <a:xfrm>
            <a:off x="193065" y="271634"/>
            <a:ext cx="8520601" cy="707403"/>
          </a:xfrm>
          <a:prstGeom prst="rect">
            <a:avLst/>
          </a:prstGeom>
        </p:spPr>
        <p:txBody>
          <a:bodyPr/>
          <a:lstStyle/>
          <a:p>
            <a:pPr/>
            <a:r>
              <a:t>Plan</a:t>
            </a:r>
          </a:p>
        </p:txBody>
      </p:sp>
      <p:sp>
        <p:nvSpPr>
          <p:cNvPr id="130" name="Google Shape;81;p15"/>
          <p:cNvSpPr txBox="1"/>
          <p:nvPr>
            <p:ph type="body" idx="1"/>
          </p:nvPr>
        </p:nvSpPr>
        <p:spPr>
          <a:xfrm>
            <a:off x="193065" y="1006602"/>
            <a:ext cx="8520601" cy="3610000"/>
          </a:xfrm>
          <a:prstGeom prst="rect">
            <a:avLst/>
          </a:prstGeom>
        </p:spPr>
        <p:txBody>
          <a:bodyPr/>
          <a:lstStyle/>
          <a:p>
            <a:pPr marL="0" indent="0" defTabSz="813816">
              <a:lnSpc>
                <a:spcPct val="100000"/>
              </a:lnSpc>
              <a:buSzTx/>
              <a:buNone/>
              <a:defRPr sz="1500" u="sng"/>
            </a:pPr>
            <a:r>
              <a:t>Modèle du Cristal Parfait</a:t>
            </a:r>
          </a:p>
          <a:p>
            <a:pPr marL="0" indent="0" defTabSz="813816">
              <a:lnSpc>
                <a:spcPct val="100000"/>
              </a:lnSpc>
              <a:buSzTx/>
              <a:buNone/>
              <a:defRPr sz="1500" u="sng"/>
            </a:pPr>
          </a:p>
          <a:p>
            <a:pPr marL="203454" indent="-203454" defTabSz="813816">
              <a:lnSpc>
                <a:spcPct val="100000"/>
              </a:lnSpc>
              <a:buClrTx/>
              <a:buSzPct val="100000"/>
              <a:buFontTx/>
              <a:buAutoNum type="arabicPeriod" startAt="1"/>
              <a:defRPr sz="1500"/>
            </a:pPr>
            <a:r>
              <a:t>Descriptio</a:t>
            </a:r>
            <a:r>
              <a:rPr u="sng"/>
              <a:t>n</a:t>
            </a:r>
            <a:br>
              <a:rPr u="sng"/>
            </a:br>
            <a:r>
              <a:t>a) Maille élémentaire</a:t>
            </a:r>
            <a:br/>
            <a:r>
              <a:t>b) Nombre de motifs et masse volumique</a:t>
            </a:r>
            <a:br/>
            <a:r>
              <a:t>c) Coordinence</a:t>
            </a:r>
            <a:br/>
            <a:r>
              <a:t>d) Compacité</a:t>
            </a:r>
            <a:br/>
            <a:r>
              <a:t>e) Sites interstitiels</a:t>
            </a:r>
            <a:endParaRPr u="sng"/>
          </a:p>
          <a:p>
            <a:pPr marL="203454" indent="-203454" defTabSz="813816">
              <a:lnSpc>
                <a:spcPct val="80000"/>
              </a:lnSpc>
              <a:spcBef>
                <a:spcPts val="1400"/>
              </a:spcBef>
              <a:buClrTx/>
              <a:buSzPct val="100000"/>
              <a:buFontTx/>
              <a:buAutoNum type="arabicPeriod" startAt="1"/>
              <a:defRPr sz="1500"/>
            </a:pPr>
            <a:r>
              <a:t>Limites du modèle</a:t>
            </a:r>
          </a:p>
          <a:p>
            <a:pPr marL="203454" indent="-203454" defTabSz="813816">
              <a:lnSpc>
                <a:spcPct val="80000"/>
              </a:lnSpc>
              <a:spcBef>
                <a:spcPts val="1400"/>
              </a:spcBef>
              <a:buClrTx/>
              <a:buSzPct val="100000"/>
              <a:buFontTx/>
              <a:buAutoNum type="arabicPeriod" startAt="1"/>
              <a:defRPr sz="1500"/>
            </a:pPr>
            <a:r>
              <a:t>Expérience</a:t>
            </a:r>
          </a:p>
          <a:p>
            <a:pPr lvl="1" marL="800354" indent="-203454" defTabSz="813816">
              <a:lnSpc>
                <a:spcPct val="80000"/>
              </a:lnSpc>
              <a:spcBef>
                <a:spcPts val="1400"/>
              </a:spcBef>
              <a:buClrTx/>
              <a:buSzPct val="100000"/>
              <a:buFontTx/>
              <a:buAutoNum type="arabicPeriod" startAt="1"/>
              <a:defRPr sz="1500"/>
            </a:pPr>
            <a:r>
              <a:t>mesure de la masse volumique du cuivre</a:t>
            </a:r>
          </a:p>
          <a:p>
            <a:pPr lvl="1" marL="800354" indent="-203454" defTabSz="813816">
              <a:lnSpc>
                <a:spcPct val="80000"/>
              </a:lnSpc>
              <a:spcBef>
                <a:spcPts val="1400"/>
              </a:spcBef>
              <a:buClrTx/>
              <a:buSzPct val="100000"/>
              <a:buFontTx/>
              <a:buAutoNum type="arabicPeriod" startAt="1"/>
              <a:defRPr sz="1500"/>
            </a:pPr>
            <a:r>
              <a:t>Détermination de la maille du cuivre</a:t>
            </a:r>
          </a:p>
        </p:txBody>
      </p:sp>
      <p:sp>
        <p:nvSpPr>
          <p:cNvPr id="131" name="Google Shape;82;p15"/>
          <p:cNvSpPr txBox="1"/>
          <p:nvPr>
            <p:ph type="sldNum" sz="quarter" idx="4294967295"/>
          </p:nvPr>
        </p:nvSpPr>
        <p:spPr>
          <a:xfrm>
            <a:off x="8754974" y="4692391"/>
            <a:ext cx="266179" cy="335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87;p16"/>
          <p:cNvSpPr txBox="1"/>
          <p:nvPr>
            <p:ph type="title"/>
          </p:nvPr>
        </p:nvSpPr>
        <p:spPr>
          <a:xfrm>
            <a:off x="311699" y="445025"/>
            <a:ext cx="8520602" cy="707402"/>
          </a:xfrm>
          <a:prstGeom prst="rect">
            <a:avLst/>
          </a:prstGeom>
        </p:spPr>
        <p:txBody>
          <a:bodyPr/>
          <a:lstStyle>
            <a:lvl1pPr defTabSz="411479">
              <a:defRPr sz="1600"/>
            </a:lvl1pPr>
          </a:lstStyle>
          <a:p>
            <a:pPr/>
            <a:r>
              <a:t>Introduction</a:t>
            </a:r>
          </a:p>
        </p:txBody>
      </p:sp>
      <p:pic>
        <p:nvPicPr>
          <p:cNvPr id="134" name="Google Shape;88;p16" descr="Google Shape;88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4325" y="1592577"/>
            <a:ext cx="2215728" cy="1958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Google Shape;89;p16" descr="Google Shape;89;p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2725" y="1592574"/>
            <a:ext cx="3067051" cy="2238376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oogle Shape;90;p16"/>
          <p:cNvSpPr txBox="1"/>
          <p:nvPr>
            <p:ph type="sldNum" sz="quarter" idx="4294967295"/>
          </p:nvPr>
        </p:nvSpPr>
        <p:spPr>
          <a:xfrm>
            <a:off x="8754974" y="4692391"/>
            <a:ext cx="266179" cy="335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95;p17"/>
          <p:cNvSpPr txBox="1"/>
          <p:nvPr>
            <p:ph type="title"/>
          </p:nvPr>
        </p:nvSpPr>
        <p:spPr>
          <a:xfrm>
            <a:off x="311699" y="445025"/>
            <a:ext cx="8520602" cy="707402"/>
          </a:xfrm>
          <a:prstGeom prst="rect">
            <a:avLst/>
          </a:prstGeom>
        </p:spPr>
        <p:txBody>
          <a:bodyPr/>
          <a:lstStyle/>
          <a:p>
            <a:pPr/>
            <a:r>
              <a:t>Modèle du cristal parfait</a:t>
            </a:r>
          </a:p>
        </p:txBody>
      </p:sp>
      <p:sp>
        <p:nvSpPr>
          <p:cNvPr id="139" name="Google Shape;96;p17"/>
          <p:cNvSpPr txBox="1"/>
          <p:nvPr/>
        </p:nvSpPr>
        <p:spPr>
          <a:xfrm>
            <a:off x="1838275" y="1777875"/>
            <a:ext cx="4784100" cy="16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/>
          <a:p>
            <a:pPr indent="457200">
              <a:defRPr sz="21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Hypothèses :</a:t>
            </a:r>
          </a:p>
          <a:p>
            <a:pPr indent="457200">
              <a:defRPr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marL="457200" indent="-342900">
              <a:lnSpc>
                <a:spcPct val="200000"/>
              </a:lnSpc>
              <a:buClr>
                <a:srgbClr val="000000"/>
              </a:buClr>
              <a:buSzPts val="1800"/>
              <a:buFont typeface="Helvetica"/>
              <a:buChar char="●"/>
              <a:defRPr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Cristaux infinis : pas d’effets de bords</a:t>
            </a:r>
          </a:p>
          <a:p>
            <a:pPr marL="457200" indent="-342900">
              <a:lnSpc>
                <a:spcPct val="200000"/>
              </a:lnSpc>
              <a:buClr>
                <a:srgbClr val="000000"/>
              </a:buClr>
              <a:buSzPts val="1800"/>
              <a:buFont typeface="Helvetica"/>
              <a:buChar char="●"/>
              <a:defRPr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Pas de défauts (périodicité parfaite).</a:t>
            </a:r>
          </a:p>
        </p:txBody>
      </p:sp>
      <p:sp>
        <p:nvSpPr>
          <p:cNvPr id="140" name="Google Shape;97;p17"/>
          <p:cNvSpPr txBox="1"/>
          <p:nvPr>
            <p:ph type="sldNum" sz="quarter" idx="4294967295"/>
          </p:nvPr>
        </p:nvSpPr>
        <p:spPr>
          <a:xfrm>
            <a:off x="8754974" y="4692391"/>
            <a:ext cx="266179" cy="335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13;p19"/>
          <p:cNvSpPr txBox="1"/>
          <p:nvPr>
            <p:ph type="title"/>
          </p:nvPr>
        </p:nvSpPr>
        <p:spPr>
          <a:xfrm>
            <a:off x="311699" y="445025"/>
            <a:ext cx="8520602" cy="707402"/>
          </a:xfrm>
          <a:prstGeom prst="rect">
            <a:avLst/>
          </a:prstGeom>
        </p:spPr>
        <p:txBody>
          <a:bodyPr/>
          <a:lstStyle/>
          <a:p>
            <a:pPr/>
            <a:r>
              <a:t>1.a) Description</a:t>
            </a:r>
          </a:p>
        </p:txBody>
      </p:sp>
      <p:pic>
        <p:nvPicPr>
          <p:cNvPr id="143" name="Google Shape;114;p19" descr="Google Shape;114;p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4200" y="1152425"/>
            <a:ext cx="2609003" cy="354585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Google Shape;115;p19"/>
          <p:cNvSpPr txBox="1"/>
          <p:nvPr/>
        </p:nvSpPr>
        <p:spPr>
          <a:xfrm>
            <a:off x="402955" y="1508773"/>
            <a:ext cx="4596005" cy="1694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/>
          <a:p>
            <a:pPr algn="just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Maille = volume fini de l'espace par translation duquel le motif cristallin peut être reproduit à l'infini.</a:t>
            </a:r>
          </a:p>
          <a:p>
            <a:pPr algn="just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algn="just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Elle est élémentaire si elle est la plus petite maille possible.</a:t>
            </a:r>
          </a:p>
          <a:p>
            <a:pPr algn="just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45" name="Google Shape;116;p19"/>
          <p:cNvSpPr txBox="1"/>
          <p:nvPr>
            <p:ph type="sldNum" sz="quarter" idx="4294967295"/>
          </p:nvPr>
        </p:nvSpPr>
        <p:spPr>
          <a:xfrm>
            <a:off x="8754974" y="4692391"/>
            <a:ext cx="266179" cy="335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02;p18"/>
          <p:cNvSpPr txBox="1"/>
          <p:nvPr>
            <p:ph type="title"/>
          </p:nvPr>
        </p:nvSpPr>
        <p:spPr>
          <a:xfrm>
            <a:off x="311699" y="445025"/>
            <a:ext cx="8520602" cy="707402"/>
          </a:xfrm>
          <a:prstGeom prst="rect">
            <a:avLst/>
          </a:prstGeom>
        </p:spPr>
        <p:txBody>
          <a:bodyPr/>
          <a:lstStyle/>
          <a:p>
            <a:pPr/>
            <a:r>
              <a:t>1.a) Description</a:t>
            </a:r>
          </a:p>
        </p:txBody>
      </p:sp>
      <p:pic>
        <p:nvPicPr>
          <p:cNvPr id="148" name="Google Shape;103;p18" descr="Google Shape;103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71" y="2015537"/>
            <a:ext cx="2291598" cy="2167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Google Shape;104;p18" descr="Google Shape;104;p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3814" y="2015537"/>
            <a:ext cx="1752090" cy="216705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Google Shape;105;p18"/>
          <p:cNvSpPr txBox="1"/>
          <p:nvPr/>
        </p:nvSpPr>
        <p:spPr>
          <a:xfrm>
            <a:off x="328527" y="1230168"/>
            <a:ext cx="5025600" cy="398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Il existe 14 réseaux de Bravais:</a:t>
            </a:r>
          </a:p>
        </p:txBody>
      </p:sp>
      <p:sp>
        <p:nvSpPr>
          <p:cNvPr id="151" name="Google Shape;106;p18"/>
          <p:cNvSpPr txBox="1"/>
          <p:nvPr/>
        </p:nvSpPr>
        <p:spPr>
          <a:xfrm>
            <a:off x="5250674" y="2378848"/>
            <a:ext cx="567903" cy="792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>
              <a:defRPr sz="4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52" name="Google Shape;107;p18"/>
          <p:cNvSpPr txBox="1"/>
          <p:nvPr/>
        </p:nvSpPr>
        <p:spPr>
          <a:xfrm>
            <a:off x="6223020" y="2480491"/>
            <a:ext cx="2014500" cy="741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Motif = 1 ou plusieurs atomes</a:t>
            </a:r>
          </a:p>
        </p:txBody>
      </p:sp>
      <p:sp>
        <p:nvSpPr>
          <p:cNvPr id="153" name="Google Shape;108;p18"/>
          <p:cNvSpPr txBox="1"/>
          <p:nvPr>
            <p:ph type="sldNum" sz="quarter" idx="4294967295"/>
          </p:nvPr>
        </p:nvSpPr>
        <p:spPr>
          <a:xfrm>
            <a:off x="8754974" y="4692391"/>
            <a:ext cx="266179" cy="335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4" name="Google Shape;105;p18"/>
          <p:cNvSpPr txBox="1"/>
          <p:nvPr/>
        </p:nvSpPr>
        <p:spPr>
          <a:xfrm>
            <a:off x="328527" y="1566260"/>
            <a:ext cx="5025600" cy="398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Ex: Cubique simple et tétragonal centré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21;p20"/>
          <p:cNvSpPr txBox="1"/>
          <p:nvPr>
            <p:ph type="title"/>
          </p:nvPr>
        </p:nvSpPr>
        <p:spPr>
          <a:xfrm>
            <a:off x="311699" y="445025"/>
            <a:ext cx="8520602" cy="707402"/>
          </a:xfrm>
          <a:prstGeom prst="rect">
            <a:avLst/>
          </a:prstGeom>
        </p:spPr>
        <p:txBody>
          <a:bodyPr/>
          <a:lstStyle/>
          <a:p>
            <a:pPr/>
            <a:r>
              <a:t>1.b) Nombres de motifs et masse volumique</a:t>
            </a:r>
          </a:p>
        </p:txBody>
      </p:sp>
      <p:pic>
        <p:nvPicPr>
          <p:cNvPr id="157" name="Google Shape;122;p20" descr="Google Shape;122;p20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75"/>
          <a:stretch>
            <a:fillRect/>
          </a:stretch>
        </p:blipFill>
        <p:spPr>
          <a:xfrm>
            <a:off x="466463" y="1673948"/>
            <a:ext cx="3005678" cy="274447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Google Shape;123;p20"/>
          <p:cNvSpPr txBox="1"/>
          <p:nvPr/>
        </p:nvSpPr>
        <p:spPr>
          <a:xfrm>
            <a:off x="3373775" y="1854125"/>
            <a:ext cx="6172203" cy="1910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/>
          <a:p>
            <a:pPr>
              <a:defRPr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</a:p>
          <a:p>
            <a:pPr>
              <a:lnSpc>
                <a:spcPct val="200000"/>
              </a:lnSpc>
              <a:defRPr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— Un élément au sommet appartient à 8 mailles : compte pour 1/8 .</a:t>
            </a:r>
          </a:p>
          <a:p>
            <a:pPr>
              <a:lnSpc>
                <a:spcPct val="200000"/>
              </a:lnSpc>
              <a:defRPr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— Un élément sur une arête compte pour 1/4.</a:t>
            </a:r>
          </a:p>
          <a:p>
            <a:pPr>
              <a:lnSpc>
                <a:spcPct val="200000"/>
              </a:lnSpc>
              <a:defRPr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— Un élément sur une face compte pour 1/2 (jaune).</a:t>
            </a:r>
          </a:p>
          <a:p>
            <a:pPr>
              <a:lnSpc>
                <a:spcPct val="200000"/>
              </a:lnSpc>
              <a:defRPr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— Enfin, un élément intérieur à la maille compte pour 1</a:t>
            </a:r>
          </a:p>
        </p:txBody>
      </p:sp>
      <p:sp>
        <p:nvSpPr>
          <p:cNvPr id="159" name="Google Shape;124;p20"/>
          <p:cNvSpPr txBox="1"/>
          <p:nvPr>
            <p:ph type="sldNum" sz="quarter" idx="4294967295"/>
          </p:nvPr>
        </p:nvSpPr>
        <p:spPr>
          <a:xfrm>
            <a:off x="8754974" y="4692391"/>
            <a:ext cx="266179" cy="335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38;p22"/>
          <p:cNvSpPr txBox="1"/>
          <p:nvPr>
            <p:ph type="title"/>
          </p:nvPr>
        </p:nvSpPr>
        <p:spPr>
          <a:xfrm>
            <a:off x="311699" y="445025"/>
            <a:ext cx="8520602" cy="707402"/>
          </a:xfrm>
          <a:prstGeom prst="rect">
            <a:avLst/>
          </a:prstGeom>
        </p:spPr>
        <p:txBody>
          <a:bodyPr/>
          <a:lstStyle/>
          <a:p>
            <a:pPr/>
            <a:r>
              <a:t>1.c) Coordinence</a:t>
            </a:r>
          </a:p>
        </p:txBody>
      </p:sp>
      <p:pic>
        <p:nvPicPr>
          <p:cNvPr id="162" name="Google Shape;139;p22" descr="Google Shape;139;p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2733" y="1874846"/>
            <a:ext cx="3043196" cy="2364229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Google Shape;140;p22"/>
          <p:cNvSpPr txBox="1"/>
          <p:nvPr/>
        </p:nvSpPr>
        <p:spPr>
          <a:xfrm>
            <a:off x="4964934" y="484648"/>
            <a:ext cx="3396903" cy="1046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/>
          <a:p>
            <a:pPr>
              <a:defRPr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Coordinence :</a:t>
            </a:r>
            <a:r>
              <a:rPr b="0"/>
              <a:t> nombre de plus proches voisins pour un noeud.</a:t>
            </a:r>
          </a:p>
          <a:p>
            <a:pPr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Pour un CFC, on trouve 12.</a:t>
            </a:r>
          </a:p>
        </p:txBody>
      </p:sp>
      <p:sp>
        <p:nvSpPr>
          <p:cNvPr id="164" name="Google Shape;141;p22"/>
          <p:cNvSpPr txBox="1"/>
          <p:nvPr>
            <p:ph type="sldNum" sz="quarter" idx="4294967295"/>
          </p:nvPr>
        </p:nvSpPr>
        <p:spPr>
          <a:xfrm>
            <a:off x="8754978" y="4692391"/>
            <a:ext cx="266178" cy="3352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5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699" y="1723498"/>
            <a:ext cx="3180092" cy="2751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0000FF"/>
      </a:hlink>
      <a:folHlink>
        <a:srgbClr val="FF00FF"/>
      </a:folHlink>
    </a:clrScheme>
    <a:fontScheme name="Tropic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rop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0000FF"/>
      </a:hlink>
      <a:folHlink>
        <a:srgbClr val="FF00FF"/>
      </a:folHlink>
    </a:clrScheme>
    <a:fontScheme name="Tropic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rop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